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14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x="18288000" cy="10287000"/>
  <p:notesSz cx="6858000" cy="9144000"/>
  <p:embeddedFontLst>
    <p:embeddedFont>
      <p:font typeface="Arimo Bold" charset="1" panose="020B0704020202020204"/>
      <p:regular r:id="rId17"/>
    </p:embeddedFont>
    <p:embeddedFont>
      <p:font typeface="Arimo" charset="1" panose="020B0604020202020204"/>
      <p:regular r:id="rId18"/>
    </p:embeddedFont>
    <p:embeddedFont>
      <p:font typeface="Consolas" charset="1" panose="020B0609020204030204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notesMasters/notesMaster1.xml" Type="http://schemas.openxmlformats.org/officeDocument/2006/relationships/notesMaster"/><Relationship Id="rId15" Target="theme/theme2.xml" Type="http://schemas.openxmlformats.org/officeDocument/2006/relationships/theme"/><Relationship Id="rId16" Target="notesSlides/notesSlide1.xml" Type="http://schemas.openxmlformats.org/officeDocument/2006/relationships/notesSlide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notesSlides/notesSlide2.xml" Type="http://schemas.openxmlformats.org/officeDocument/2006/relationships/notesSlide"/><Relationship Id="rId2" Target="presProps.xml" Type="http://schemas.openxmlformats.org/officeDocument/2006/relationships/presProps"/><Relationship Id="rId20" Target="notesSlides/notesSlide3.xml" Type="http://schemas.openxmlformats.org/officeDocument/2006/relationships/notesSlide"/><Relationship Id="rId21" Target="notesSlides/notesSlide4.xml" Type="http://schemas.openxmlformats.org/officeDocument/2006/relationships/notesSlide"/><Relationship Id="rId22" Target="notesSlides/notesSlide5.xml" Type="http://schemas.openxmlformats.org/officeDocument/2006/relationships/notesSlide"/><Relationship Id="rId23" Target="fonts/font23.fntdata" Type="http://schemas.openxmlformats.org/officeDocument/2006/relationships/font"/><Relationship Id="rId24" Target="notesSlides/notesSlide6.xml" Type="http://schemas.openxmlformats.org/officeDocument/2006/relationships/notesSlide"/><Relationship Id="rId25" Target="notesSlides/notesSlide7.xml" Type="http://schemas.openxmlformats.org/officeDocument/2006/relationships/notesSlide"/><Relationship Id="rId26" Target="notesSlides/notesSlide8.xml" Type="http://schemas.openxmlformats.org/officeDocument/2006/relationships/notes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_rels/notesSlide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.xml" Type="http://schemas.openxmlformats.org/officeDocument/2006/relationships/slide"/></Relationships>
</file>

<file path=ppt/notesSlides/_rels/notesSlide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7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8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.png" Type="http://schemas.openxmlformats.org/officeDocument/2006/relationships/image"/><Relationship Id="rId4" Target="https://gamma.app/?utm_source=made-with-gamma" TargetMode="External" Type="http://schemas.openxmlformats.org/officeDocument/2006/relationships/hyperlink"/><Relationship Id="rId5" Target="../media/image2.png" Type="http://schemas.openxmlformats.org/officeDocument/2006/relationships/image"/><Relationship Id="rId6" Target="../media/image3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1.png" Type="http://schemas.openxmlformats.org/officeDocument/2006/relationships/image"/><Relationship Id="rId4" Target="../media/image4.png" Type="http://schemas.openxmlformats.org/officeDocument/2006/relationships/image"/><Relationship Id="rId5" Target="https://github.com/Pedro-E-Rodrigues" TargetMode="External" Type="http://schemas.openxmlformats.org/officeDocument/2006/relationships/hyperlink"/><Relationship Id="rId6" Target="https://github.com/quirinof" TargetMode="External" Type="http://schemas.openxmlformats.org/officeDocument/2006/relationships/hyperlink"/><Relationship Id="rId7" Target="https://github.com/quirinof" TargetMode="External" Type="http://schemas.openxmlformats.org/officeDocument/2006/relationships/hyperlink"/><Relationship Id="rId8" Target="https://github.com/kolitero" TargetMode="External" Type="http://schemas.openxmlformats.org/officeDocument/2006/relationships/hyperlink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Relationship Id="rId3" Target="../media/image1.png" Type="http://schemas.openxmlformats.org/officeDocument/2006/relationships/image"/><Relationship Id="rId4" Target="../media/image5.png" Type="http://schemas.openxmlformats.org/officeDocument/2006/relationships/image"/><Relationship Id="rId5" Target="../media/image6.png" Type="http://schemas.openxmlformats.org/officeDocument/2006/relationships/image"/><Relationship Id="rId6" Target="../media/image7.png" Type="http://schemas.openxmlformats.org/officeDocument/2006/relationships/image"/><Relationship Id="rId7" Target="../media/image8.png" Type="http://schemas.openxmlformats.org/officeDocument/2006/relationships/image"/><Relationship Id="rId8" Target="../media/image9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Relationship Id="rId3" Target="../media/image1.png" Type="http://schemas.openxmlformats.org/officeDocument/2006/relationships/image"/><Relationship Id="rId4" Target="../media/image10.png" Type="http://schemas.openxmlformats.org/officeDocument/2006/relationships/image"/><Relationship Id="rId5" Target="../media/image11.png" Type="http://schemas.openxmlformats.org/officeDocument/2006/relationships/image"/><Relationship Id="rId6" Target="../media/image12.png" Type="http://schemas.openxmlformats.org/officeDocument/2006/relationships/image"/><Relationship Id="rId7" Target="../media/image13.png" Type="http://schemas.openxmlformats.org/officeDocument/2006/relationships/image"/><Relationship Id="rId8" Target="../media/image14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5.xml" Type="http://schemas.openxmlformats.org/officeDocument/2006/relationships/notesSlide"/><Relationship Id="rId3" Target="../media/image1.png" Type="http://schemas.openxmlformats.org/officeDocument/2006/relationships/image"/><Relationship Id="rId4" Target="http://localhost:8529" TargetMode="External" Type="http://schemas.openxmlformats.org/officeDocument/2006/relationships/hyperlink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6.xml" Type="http://schemas.openxmlformats.org/officeDocument/2006/relationships/notesSlide"/><Relationship Id="rId3" Target="../media/image1.png" Type="http://schemas.openxmlformats.org/officeDocument/2006/relationships/image"/><Relationship Id="rId4" Target="../media/image15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7.xml" Type="http://schemas.openxmlformats.org/officeDocument/2006/relationships/notesSlide"/><Relationship Id="rId3" Target="../media/image1.png" Type="http://schemas.openxmlformats.org/officeDocument/2006/relationships/image"/><Relationship Id="rId4" Target="../media/image16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8.xml" Type="http://schemas.openxmlformats.org/officeDocument/2006/relationships/notesSlide"/><Relationship Id="rId3" Target="../media/image1.png" Type="http://schemas.openxmlformats.org/officeDocument/2006/relationships/image"/><Relationship Id="rId4" Target="../media/image17.png" Type="http://schemas.openxmlformats.org/officeDocument/2006/relationships/image"/><Relationship Id="rId5" Target="https://www.arangodb.com/" TargetMode="External" Type="http://schemas.openxmlformats.org/officeDocument/2006/relationships/hyperlink"/><Relationship Id="rId6" Target="https://www.arangodb.com/docs/stable/aql/" TargetMode="External" Type="http://schemas.openxmlformats.org/officeDocument/2006/relationships/hyperlink"/><Relationship Id="rId7" Target="https://www.arangodb.com/tutorials/" TargetMode="External" Type="http://schemas.openxmlformats.org/officeDocument/2006/relationships/hyperlink"/><Relationship Id="rId8" Target="https://github.com/Pedro-E-Rodrigues/Projeto_BD.git" TargetMode="External" Type="http://schemas.openxmlformats.org/officeDocument/2006/relationships/hyperlink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A2A2D">
                <a:alpha val="90196"/>
              </a:srgbClr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6049019" y="9686925"/>
            <a:ext cx="2153256" cy="514350"/>
            <a:chOff x="0" y="0"/>
            <a:chExt cx="2871008" cy="685800"/>
          </a:xfrm>
        </p:grpSpPr>
        <p:sp>
          <p:nvSpPr>
            <p:cNvPr name="Freeform 7" id="7" descr="preencoded.png">
              <a:hlinkClick r:id="rId4" tooltip="https://gamma.app/?utm_source=made-with-gamma"/>
            </p:cNvPr>
            <p:cNvSpPr/>
            <p:nvPr/>
          </p:nvSpPr>
          <p:spPr>
            <a:xfrm flipH="false" flipV="false" rot="0">
              <a:off x="0" y="0"/>
              <a:ext cx="2870962" cy="685800"/>
            </a:xfrm>
            <a:custGeom>
              <a:avLst/>
              <a:gdLst/>
              <a:ahLst/>
              <a:cxnLst/>
              <a:rect r="r" b="b" t="t" l="l"/>
              <a:pathLst>
                <a:path h="685800" w="2870962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-1" b="0"/>
              </a:stretch>
            </a:blip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1430000" y="0"/>
            <a:ext cx="6858000" cy="10287000"/>
            <a:chOff x="0" y="0"/>
            <a:chExt cx="9144000" cy="13716000"/>
          </a:xfrm>
        </p:grpSpPr>
        <p:sp>
          <p:nvSpPr>
            <p:cNvPr name="Freeform 9" id="9" descr="preencoded.png"/>
            <p:cNvSpPr/>
            <p:nvPr/>
          </p:nvSpPr>
          <p:spPr>
            <a:xfrm flipH="false" flipV="false" rot="0">
              <a:off x="0" y="0"/>
              <a:ext cx="914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992238" y="3091160"/>
            <a:ext cx="9445526" cy="26527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true">
                <a:solidFill>
                  <a:srgbClr val="CBCCCE"/>
                </a:solidFill>
                <a:latin typeface="Arimo Bold"/>
                <a:ea typeface="Arimo Bold"/>
                <a:cs typeface="Arimo Bold"/>
                <a:sym typeface="Arimo Bold"/>
              </a:rPr>
              <a:t>SIGA-DB: Um Sistema de Gestão Acadêmica com ArangoDB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92238" y="6126659"/>
            <a:ext cx="9445526" cy="1012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CFD0D8"/>
                </a:solidFill>
                <a:latin typeface="Arimo"/>
                <a:ea typeface="Arimo"/>
                <a:cs typeface="Arimo"/>
                <a:sym typeface="Arimo"/>
              </a:rPr>
              <a:t>Uma Aplicação Prática de um Banco de Dados Multi-Modelo NoSQL para otimizar a gestão de alunos, cursos e matrículas.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A2A2D">
                <a:alpha val="90196"/>
              </a:srgbClr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902047" y="651570"/>
            <a:ext cx="10351591" cy="8626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12"/>
              </a:lnSpc>
            </a:pPr>
            <a:r>
              <a:rPr lang="en-US" sz="5062" b="true">
                <a:solidFill>
                  <a:srgbClr val="CBCCCE"/>
                </a:solidFill>
                <a:latin typeface="Arimo Bold"/>
                <a:ea typeface="Arimo Bold"/>
                <a:cs typeface="Arimo Bold"/>
                <a:sym typeface="Arimo Bold"/>
              </a:rPr>
              <a:t>Nossa Equipe de Desenvolvedores</a:t>
            </a:r>
          </a:p>
        </p:txBody>
      </p: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10126221" y="708720"/>
            <a:ext cx="7927627" cy="7927628"/>
            <a:chOff x="0" y="0"/>
            <a:chExt cx="10570170" cy="10570170"/>
          </a:xfrm>
        </p:grpSpPr>
        <p:sp>
          <p:nvSpPr>
            <p:cNvPr name="Freeform 8" id="8" descr="preencoded.png"/>
            <p:cNvSpPr/>
            <p:nvPr/>
          </p:nvSpPr>
          <p:spPr>
            <a:xfrm flipH="false" flipV="false" rot="0">
              <a:off x="0" y="0"/>
              <a:ext cx="10570210" cy="10570210"/>
            </a:xfrm>
            <a:custGeom>
              <a:avLst/>
              <a:gdLst/>
              <a:ahLst/>
              <a:cxnLst/>
              <a:rect r="r" b="b" t="t" l="l"/>
              <a:pathLst>
                <a:path h="10570210" w="10570210">
                  <a:moveTo>
                    <a:pt x="0" y="0"/>
                  </a:moveTo>
                  <a:lnTo>
                    <a:pt x="10570210" y="0"/>
                  </a:lnTo>
                  <a:lnTo>
                    <a:pt x="10570210" y="10570210"/>
                  </a:lnTo>
                  <a:lnTo>
                    <a:pt x="0" y="105702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sp>
        <p:nvSpPr>
          <p:cNvPr name="TextBox 9" id="9"/>
          <p:cNvSpPr txBox="true"/>
          <p:nvPr/>
        </p:nvSpPr>
        <p:spPr>
          <a:xfrm rot="0">
            <a:off x="902048" y="2530934"/>
            <a:ext cx="7927627" cy="9010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000">
                <a:solidFill>
                  <a:srgbClr val="CFD0D8"/>
                </a:solidFill>
                <a:latin typeface="Arimo"/>
                <a:ea typeface="Arimo"/>
                <a:cs typeface="Arimo"/>
                <a:sym typeface="Arimo"/>
              </a:rPr>
              <a:t>No desenvolvimento do SIGA-DB, cada membro contribuiu com sua expertise para explorar a fundo o ArangoDB.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02048" y="3623891"/>
            <a:ext cx="7927627" cy="3762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01625" indent="-150812" lvl="1">
              <a:lnSpc>
                <a:spcPts val="3187"/>
              </a:lnSpc>
              <a:buFont typeface="Arial"/>
              <a:buChar char="•"/>
            </a:pPr>
            <a:r>
              <a:rPr lang="en-US" sz="2000">
                <a:solidFill>
                  <a:srgbClr val="CFD0D8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2000" u="sng">
                <a:solidFill>
                  <a:srgbClr val="CFD0D8"/>
                </a:solidFill>
                <a:latin typeface="Arimo"/>
                <a:ea typeface="Arimo"/>
                <a:cs typeface="Arimo"/>
                <a:sym typeface="Arimo"/>
                <a:hlinkClick r:id="rId5" tooltip="https://github.com/Pedro-E-Rodrigues"/>
              </a:rPr>
              <a:t>Pedro Emanuel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02048" y="4036294"/>
            <a:ext cx="7927627" cy="3762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01625" indent="-150812" lvl="1">
              <a:lnSpc>
                <a:spcPts val="3187"/>
              </a:lnSpc>
              <a:buFont typeface="Arial"/>
              <a:buChar char="•"/>
            </a:pPr>
            <a:r>
              <a:rPr lang="en-US" sz="2000" u="sng">
                <a:solidFill>
                  <a:srgbClr val="CFD0D8"/>
                </a:solidFill>
                <a:latin typeface="Arimo"/>
                <a:ea typeface="Arimo"/>
                <a:cs typeface="Arimo"/>
                <a:sym typeface="Arimo"/>
                <a:hlinkClick r:id="rId6" tooltip="https://github.com/quirinof"/>
              </a:rPr>
              <a:t> </a:t>
            </a:r>
            <a:r>
              <a:rPr lang="en-US" sz="2000" u="sng">
                <a:solidFill>
                  <a:srgbClr val="CFD0D8"/>
                </a:solidFill>
                <a:latin typeface="Arimo"/>
                <a:ea typeface="Arimo"/>
                <a:cs typeface="Arimo"/>
                <a:sym typeface="Arimo"/>
                <a:hlinkClick r:id="rId7" tooltip="https://github.com/quirinof"/>
              </a:rPr>
              <a:t>Matheus Quirino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02047" y="4448696"/>
            <a:ext cx="7927627" cy="3762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01625" indent="-150812" lvl="1">
              <a:lnSpc>
                <a:spcPts val="3187"/>
              </a:lnSpc>
              <a:buFont typeface="Arial"/>
              <a:buChar char="•"/>
            </a:pPr>
            <a:r>
              <a:rPr lang="en-US" sz="2000">
                <a:solidFill>
                  <a:srgbClr val="CFD0D8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2000" u="sng">
                <a:solidFill>
                  <a:srgbClr val="CFD0D8"/>
                </a:solidFill>
                <a:latin typeface="Arimo"/>
                <a:ea typeface="Arimo"/>
                <a:cs typeface="Arimo"/>
                <a:sym typeface="Arimo"/>
                <a:hlinkClick r:id="rId8" tooltip="https://github.com/kolitero"/>
              </a:rPr>
              <a:t>Isayan Deivid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A2A2D">
                <a:alpha val="90196"/>
              </a:srgbClr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0" y="0"/>
            <a:ext cx="18288000" cy="3232845"/>
            <a:chOff x="0" y="0"/>
            <a:chExt cx="24384000" cy="4310460"/>
          </a:xfrm>
        </p:grpSpPr>
        <p:sp>
          <p:nvSpPr>
            <p:cNvPr name="Freeform 7" id="7" descr="preencoded.png"/>
            <p:cNvSpPr/>
            <p:nvPr/>
          </p:nvSpPr>
          <p:spPr>
            <a:xfrm flipH="false" flipV="false" rot="0">
              <a:off x="0" y="0"/>
              <a:ext cx="24384000" cy="4310507"/>
            </a:xfrm>
            <a:custGeom>
              <a:avLst/>
              <a:gdLst/>
              <a:ahLst/>
              <a:cxnLst/>
              <a:rect r="r" b="b" t="t" l="l"/>
              <a:pathLst>
                <a:path h="4310507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4310507"/>
                  </a:lnTo>
                  <a:lnTo>
                    <a:pt x="0" y="43105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59" t="0" r="-59" b="1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905172" y="3889176"/>
            <a:ext cx="6465689" cy="8652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12"/>
              </a:lnSpc>
            </a:pPr>
            <a:r>
              <a:rPr lang="en-US" sz="5062" b="true">
                <a:solidFill>
                  <a:srgbClr val="CBCCCE"/>
                </a:solidFill>
                <a:latin typeface="Arimo Bold"/>
                <a:ea typeface="Arimo Bold"/>
                <a:cs typeface="Arimo Bold"/>
                <a:sym typeface="Arimo Bold"/>
              </a:rPr>
              <a:t>SGBD: ArangoDB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05172" y="5056584"/>
            <a:ext cx="16477655" cy="4994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000">
                <a:solidFill>
                  <a:srgbClr val="CFD0D8"/>
                </a:solidFill>
                <a:latin typeface="Arimo"/>
                <a:ea typeface="Arimo"/>
                <a:cs typeface="Arimo"/>
                <a:sym typeface="Arimo"/>
              </a:rPr>
              <a:t>O ArangoDB é um sistema de banco de dados NoSQL de código aberto, destacando-se por sua flexibilidade e poder.</a:t>
            </a:r>
          </a:p>
        </p:txBody>
      </p: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905172" y="5846861"/>
            <a:ext cx="646510" cy="646510"/>
            <a:chOff x="0" y="0"/>
            <a:chExt cx="862013" cy="862013"/>
          </a:xfrm>
        </p:grpSpPr>
        <p:sp>
          <p:nvSpPr>
            <p:cNvPr name="Freeform 11" id="11" descr="preencoded.png"/>
            <p:cNvSpPr/>
            <p:nvPr/>
          </p:nvSpPr>
          <p:spPr>
            <a:xfrm flipH="false" flipV="false" rot="0">
              <a:off x="0" y="0"/>
              <a:ext cx="862076" cy="862076"/>
            </a:xfrm>
            <a:custGeom>
              <a:avLst/>
              <a:gdLst/>
              <a:ahLst/>
              <a:cxnLst/>
              <a:rect r="r" b="b" t="t" l="l"/>
              <a:pathLst>
                <a:path h="862076" w="862076">
                  <a:moveTo>
                    <a:pt x="0" y="0"/>
                  </a:moveTo>
                  <a:lnTo>
                    <a:pt x="862076" y="0"/>
                  </a:lnTo>
                  <a:lnTo>
                    <a:pt x="862076" y="862076"/>
                  </a:lnTo>
                  <a:lnTo>
                    <a:pt x="0" y="8620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7" b="7"/>
              </a:stretch>
            </a:blip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1874936" y="5971729"/>
            <a:ext cx="3232845" cy="4326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4"/>
              </a:lnSpc>
            </a:pPr>
            <a:r>
              <a:rPr lang="en-US" sz="2499" b="true">
                <a:solidFill>
                  <a:srgbClr val="CFD0D8"/>
                </a:solidFill>
                <a:latin typeface="Arimo Bold"/>
                <a:ea typeface="Arimo Bold"/>
                <a:cs typeface="Arimo Bold"/>
                <a:sym typeface="Arimo Bold"/>
              </a:rPr>
              <a:t>O que é?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874936" y="6473726"/>
            <a:ext cx="7107436" cy="4994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000">
                <a:solidFill>
                  <a:srgbClr val="CFD0D8"/>
                </a:solidFill>
                <a:latin typeface="Arimo"/>
                <a:ea typeface="Arimo"/>
                <a:cs typeface="Arimo"/>
                <a:sym typeface="Arimo"/>
              </a:rPr>
              <a:t>Um SGBD NoSQL de código aberto.</a:t>
            </a:r>
          </a:p>
        </p:txBody>
      </p:sp>
      <p:grpSp>
        <p:nvGrpSpPr>
          <p:cNvPr name="Group 14" id="14"/>
          <p:cNvGrpSpPr>
            <a:grpSpLocks noChangeAspect="true"/>
          </p:cNvGrpSpPr>
          <p:nvPr/>
        </p:nvGrpSpPr>
        <p:grpSpPr>
          <a:xfrm rot="0">
            <a:off x="9305628" y="5846861"/>
            <a:ext cx="646510" cy="646510"/>
            <a:chOff x="0" y="0"/>
            <a:chExt cx="862013" cy="862013"/>
          </a:xfrm>
        </p:grpSpPr>
        <p:sp>
          <p:nvSpPr>
            <p:cNvPr name="Freeform 15" id="15" descr="preencoded.png"/>
            <p:cNvSpPr/>
            <p:nvPr/>
          </p:nvSpPr>
          <p:spPr>
            <a:xfrm flipH="false" flipV="false" rot="0">
              <a:off x="0" y="0"/>
              <a:ext cx="862076" cy="862076"/>
            </a:xfrm>
            <a:custGeom>
              <a:avLst/>
              <a:gdLst/>
              <a:ahLst/>
              <a:cxnLst/>
              <a:rect r="r" b="b" t="t" l="l"/>
              <a:pathLst>
                <a:path h="862076" w="862076">
                  <a:moveTo>
                    <a:pt x="0" y="0"/>
                  </a:moveTo>
                  <a:lnTo>
                    <a:pt x="862076" y="0"/>
                  </a:lnTo>
                  <a:lnTo>
                    <a:pt x="862076" y="862076"/>
                  </a:lnTo>
                  <a:lnTo>
                    <a:pt x="0" y="8620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7" b="7"/>
              </a:stretch>
            </a:blip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10275391" y="5971729"/>
            <a:ext cx="3232845" cy="4326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4"/>
              </a:lnSpc>
            </a:pPr>
            <a:r>
              <a:rPr lang="en-US" sz="2499" b="true">
                <a:solidFill>
                  <a:srgbClr val="CFD0D8"/>
                </a:solidFill>
                <a:latin typeface="Arimo Bold"/>
                <a:ea typeface="Arimo Bold"/>
                <a:cs typeface="Arimo Bold"/>
                <a:sym typeface="Arimo Bold"/>
              </a:rPr>
              <a:t>Multi-Modelo Nativo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275391" y="6473726"/>
            <a:ext cx="7107436" cy="913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000">
                <a:solidFill>
                  <a:srgbClr val="CFD0D8"/>
                </a:solidFill>
                <a:latin typeface="Arimo"/>
                <a:ea typeface="Arimo"/>
                <a:cs typeface="Arimo"/>
                <a:sym typeface="Arimo"/>
              </a:rPr>
              <a:t>Suporta Documento, Grafo e Chave-Valor em um único núcleo.</a:t>
            </a:r>
          </a:p>
        </p:txBody>
      </p:sp>
      <p:grpSp>
        <p:nvGrpSpPr>
          <p:cNvPr name="Group 18" id="18"/>
          <p:cNvGrpSpPr>
            <a:grpSpLocks noChangeAspect="true"/>
          </p:cNvGrpSpPr>
          <p:nvPr/>
        </p:nvGrpSpPr>
        <p:grpSpPr>
          <a:xfrm rot="0">
            <a:off x="905172" y="8033445"/>
            <a:ext cx="646510" cy="646510"/>
            <a:chOff x="0" y="0"/>
            <a:chExt cx="862013" cy="862013"/>
          </a:xfrm>
        </p:grpSpPr>
        <p:sp>
          <p:nvSpPr>
            <p:cNvPr name="Freeform 19" id="19" descr="preencoded.png"/>
            <p:cNvSpPr/>
            <p:nvPr/>
          </p:nvSpPr>
          <p:spPr>
            <a:xfrm flipH="false" flipV="false" rot="0">
              <a:off x="0" y="0"/>
              <a:ext cx="862076" cy="862076"/>
            </a:xfrm>
            <a:custGeom>
              <a:avLst/>
              <a:gdLst/>
              <a:ahLst/>
              <a:cxnLst/>
              <a:rect r="r" b="b" t="t" l="l"/>
              <a:pathLst>
                <a:path h="862076" w="862076">
                  <a:moveTo>
                    <a:pt x="0" y="0"/>
                  </a:moveTo>
                  <a:lnTo>
                    <a:pt x="862076" y="0"/>
                  </a:lnTo>
                  <a:lnTo>
                    <a:pt x="862076" y="862076"/>
                  </a:lnTo>
                  <a:lnTo>
                    <a:pt x="0" y="8620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7" b="7"/>
              </a:stretch>
            </a:blipFill>
          </p:spPr>
        </p:sp>
      </p:grpSp>
      <p:sp>
        <p:nvSpPr>
          <p:cNvPr name="TextBox 20" id="20"/>
          <p:cNvSpPr txBox="true"/>
          <p:nvPr/>
        </p:nvSpPr>
        <p:spPr>
          <a:xfrm rot="0">
            <a:off x="1874936" y="8158311"/>
            <a:ext cx="3613696" cy="4326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4"/>
              </a:lnSpc>
            </a:pPr>
            <a:r>
              <a:rPr lang="en-US" sz="2499" b="true">
                <a:solidFill>
                  <a:srgbClr val="CFD0D8"/>
                </a:solidFill>
                <a:latin typeface="Arimo Bold"/>
                <a:ea typeface="Arimo Bold"/>
                <a:cs typeface="Arimo Bold"/>
                <a:sym typeface="Arimo Bold"/>
              </a:rPr>
              <a:t>Linguagem de Consulta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874936" y="8660309"/>
            <a:ext cx="7107436" cy="913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000">
                <a:solidFill>
                  <a:srgbClr val="CFD0D8"/>
                </a:solidFill>
                <a:latin typeface="Arimo"/>
                <a:ea typeface="Arimo"/>
                <a:cs typeface="Arimo"/>
                <a:sym typeface="Arimo"/>
              </a:rPr>
              <a:t>AQL (ArangoDB Query Language), uma linguagem declarativa e poderosa.</a:t>
            </a:r>
          </a:p>
        </p:txBody>
      </p:sp>
      <p:grpSp>
        <p:nvGrpSpPr>
          <p:cNvPr name="Group 22" id="22"/>
          <p:cNvGrpSpPr>
            <a:grpSpLocks noChangeAspect="true"/>
          </p:cNvGrpSpPr>
          <p:nvPr/>
        </p:nvGrpSpPr>
        <p:grpSpPr>
          <a:xfrm rot="0">
            <a:off x="9305628" y="8033445"/>
            <a:ext cx="646510" cy="646510"/>
            <a:chOff x="0" y="0"/>
            <a:chExt cx="862013" cy="862013"/>
          </a:xfrm>
        </p:grpSpPr>
        <p:sp>
          <p:nvSpPr>
            <p:cNvPr name="Freeform 23" id="23" descr="preencoded.png"/>
            <p:cNvSpPr/>
            <p:nvPr/>
          </p:nvSpPr>
          <p:spPr>
            <a:xfrm flipH="false" flipV="false" rot="0">
              <a:off x="0" y="0"/>
              <a:ext cx="862076" cy="862076"/>
            </a:xfrm>
            <a:custGeom>
              <a:avLst/>
              <a:gdLst/>
              <a:ahLst/>
              <a:cxnLst/>
              <a:rect r="r" b="b" t="t" l="l"/>
              <a:pathLst>
                <a:path h="862076" w="862076">
                  <a:moveTo>
                    <a:pt x="0" y="0"/>
                  </a:moveTo>
                  <a:lnTo>
                    <a:pt x="862076" y="0"/>
                  </a:lnTo>
                  <a:lnTo>
                    <a:pt x="862076" y="862076"/>
                  </a:lnTo>
                  <a:lnTo>
                    <a:pt x="0" y="8620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7" b="7"/>
              </a:stretch>
            </a:blipFill>
          </p:spPr>
        </p:sp>
      </p:grpSp>
      <p:sp>
        <p:nvSpPr>
          <p:cNvPr name="TextBox 24" id="24"/>
          <p:cNvSpPr txBox="true"/>
          <p:nvPr/>
        </p:nvSpPr>
        <p:spPr>
          <a:xfrm rot="0">
            <a:off x="10275988" y="8247311"/>
            <a:ext cx="3241922" cy="4326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4"/>
              </a:lnSpc>
            </a:pPr>
            <a:r>
              <a:rPr lang="en-US" sz="2499" b="true">
                <a:solidFill>
                  <a:srgbClr val="CFD0D8"/>
                </a:solidFill>
                <a:latin typeface="Arimo Bold"/>
                <a:ea typeface="Arimo Bold"/>
                <a:cs typeface="Arimo Bold"/>
                <a:sym typeface="Arimo Bold"/>
              </a:rPr>
              <a:t>Por que escolhemos?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0275391" y="8999489"/>
            <a:ext cx="7107436" cy="913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000">
                <a:solidFill>
                  <a:srgbClr val="CFD0D8"/>
                </a:solidFill>
                <a:latin typeface="Arimo"/>
                <a:ea typeface="Arimo"/>
                <a:cs typeface="Arimo"/>
                <a:sym typeface="Arimo"/>
              </a:rPr>
              <a:t>Flexibilidade para modelar alunos, cursos e matrículas como grafos.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A2A2D">
                <a:alpha val="90196"/>
              </a:srgbClr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3716000" y="0"/>
            <a:ext cx="4572000" cy="10287000"/>
            <a:chOff x="0" y="0"/>
            <a:chExt cx="6096000" cy="13716000"/>
          </a:xfrm>
        </p:grpSpPr>
        <p:sp>
          <p:nvSpPr>
            <p:cNvPr name="Freeform 7" id="7" descr="preencoded.png"/>
            <p:cNvSpPr/>
            <p:nvPr/>
          </p:nvSpPr>
          <p:spPr>
            <a:xfrm flipH="false" flipV="false" rot="0">
              <a:off x="0" y="0"/>
              <a:ext cx="609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6096000">
                  <a:moveTo>
                    <a:pt x="0" y="0"/>
                  </a:moveTo>
                  <a:lnTo>
                    <a:pt x="6096000" y="0"/>
                  </a:lnTo>
                  <a:lnTo>
                    <a:pt x="609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992237" y="528563"/>
            <a:ext cx="11618119" cy="9431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true">
                <a:solidFill>
                  <a:srgbClr val="CBCCCE"/>
                </a:solidFill>
                <a:latin typeface="Arimo Bold"/>
                <a:ea typeface="Arimo Bold"/>
                <a:cs typeface="Arimo Bold"/>
                <a:sym typeface="Arimo Bold"/>
              </a:rPr>
              <a:t>Conceitos Essenciais do ArangoDB</a:t>
            </a:r>
          </a:p>
        </p:txBody>
      </p:sp>
      <p:grpSp>
        <p:nvGrpSpPr>
          <p:cNvPr name="Group 9" id="9"/>
          <p:cNvGrpSpPr>
            <a:grpSpLocks noChangeAspect="true"/>
          </p:cNvGrpSpPr>
          <p:nvPr/>
        </p:nvGrpSpPr>
        <p:grpSpPr>
          <a:xfrm rot="0">
            <a:off x="992237" y="2345458"/>
            <a:ext cx="1417588" cy="1701105"/>
            <a:chOff x="0" y="0"/>
            <a:chExt cx="1890117" cy="2268140"/>
          </a:xfrm>
        </p:grpSpPr>
        <p:sp>
          <p:nvSpPr>
            <p:cNvPr name="Freeform 10" id="10" descr="preencoded.png"/>
            <p:cNvSpPr/>
            <p:nvPr/>
          </p:nvSpPr>
          <p:spPr>
            <a:xfrm flipH="false" flipV="false" rot="0">
              <a:off x="0" y="0"/>
              <a:ext cx="1890141" cy="2268093"/>
            </a:xfrm>
            <a:custGeom>
              <a:avLst/>
              <a:gdLst/>
              <a:ahLst/>
              <a:cxnLst/>
              <a:rect r="r" b="b" t="t" l="l"/>
              <a:pathLst>
                <a:path h="2268093" w="1890141">
                  <a:moveTo>
                    <a:pt x="0" y="0"/>
                  </a:moveTo>
                  <a:lnTo>
                    <a:pt x="1890141" y="0"/>
                  </a:lnTo>
                  <a:lnTo>
                    <a:pt x="1890141" y="2268093"/>
                  </a:lnTo>
                  <a:lnTo>
                    <a:pt x="0" y="22680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-55" r="1" b="-58"/>
              </a:stretch>
            </a:blip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2693342" y="2449116"/>
            <a:ext cx="3544044" cy="481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CFD0D8"/>
                </a:solidFill>
                <a:latin typeface="Arimo Bold"/>
                <a:ea typeface="Arimo Bold"/>
                <a:cs typeface="Arimo Bold"/>
                <a:sym typeface="Arimo Bold"/>
              </a:rPr>
              <a:t>Coleções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693342" y="2995464"/>
            <a:ext cx="10030420" cy="5584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CFD0D8"/>
                </a:solidFill>
                <a:latin typeface="Arimo"/>
                <a:ea typeface="Arimo"/>
                <a:cs typeface="Arimo"/>
                <a:sym typeface="Arimo"/>
              </a:rPr>
              <a:t>Análogas às tabelas, divididas em Documentos e Arestas.</a:t>
            </a:r>
          </a:p>
        </p:txBody>
      </p:sp>
      <p:grpSp>
        <p:nvGrpSpPr>
          <p:cNvPr name="Group 13" id="13"/>
          <p:cNvGrpSpPr>
            <a:grpSpLocks noChangeAspect="true"/>
          </p:cNvGrpSpPr>
          <p:nvPr/>
        </p:nvGrpSpPr>
        <p:grpSpPr>
          <a:xfrm rot="0">
            <a:off x="992237" y="4046563"/>
            <a:ext cx="1417588" cy="1701105"/>
            <a:chOff x="0" y="0"/>
            <a:chExt cx="1890117" cy="2268140"/>
          </a:xfrm>
        </p:grpSpPr>
        <p:sp>
          <p:nvSpPr>
            <p:cNvPr name="Freeform 14" id="14" descr="preencoded.png"/>
            <p:cNvSpPr/>
            <p:nvPr/>
          </p:nvSpPr>
          <p:spPr>
            <a:xfrm flipH="false" flipV="false" rot="0">
              <a:off x="0" y="0"/>
              <a:ext cx="1890141" cy="2268093"/>
            </a:xfrm>
            <a:custGeom>
              <a:avLst/>
              <a:gdLst/>
              <a:ahLst/>
              <a:cxnLst/>
              <a:rect r="r" b="b" t="t" l="l"/>
              <a:pathLst>
                <a:path h="2268093" w="1890141">
                  <a:moveTo>
                    <a:pt x="0" y="0"/>
                  </a:moveTo>
                  <a:lnTo>
                    <a:pt x="1890141" y="0"/>
                  </a:lnTo>
                  <a:lnTo>
                    <a:pt x="1890141" y="2268093"/>
                  </a:lnTo>
                  <a:lnTo>
                    <a:pt x="0" y="22680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55" r="1" b="-58"/>
              </a:stretch>
            </a:blip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2693342" y="4150221"/>
            <a:ext cx="3544044" cy="481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CFD0D8"/>
                </a:solidFill>
                <a:latin typeface="Arimo Bold"/>
                <a:ea typeface="Arimo Bold"/>
                <a:cs typeface="Arimo Bold"/>
                <a:sym typeface="Arimo Bold"/>
              </a:rPr>
              <a:t>Documentos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693342" y="4696569"/>
            <a:ext cx="10030420" cy="5584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CFD0D8"/>
                </a:solidFill>
                <a:latin typeface="Arimo"/>
                <a:ea typeface="Arimo"/>
                <a:cs typeface="Arimo"/>
                <a:sym typeface="Arimo"/>
              </a:rPr>
              <a:t>Registros em formato JSON, ideais para alunos e cursos.</a:t>
            </a:r>
          </a:p>
        </p:txBody>
      </p:sp>
      <p:grpSp>
        <p:nvGrpSpPr>
          <p:cNvPr name="Group 17" id="17"/>
          <p:cNvGrpSpPr>
            <a:grpSpLocks noChangeAspect="true"/>
          </p:cNvGrpSpPr>
          <p:nvPr/>
        </p:nvGrpSpPr>
        <p:grpSpPr>
          <a:xfrm rot="0">
            <a:off x="992237" y="5747668"/>
            <a:ext cx="1417588" cy="1701105"/>
            <a:chOff x="0" y="0"/>
            <a:chExt cx="1890117" cy="2268140"/>
          </a:xfrm>
        </p:grpSpPr>
        <p:sp>
          <p:nvSpPr>
            <p:cNvPr name="Freeform 18" id="18" descr="preencoded.png"/>
            <p:cNvSpPr/>
            <p:nvPr/>
          </p:nvSpPr>
          <p:spPr>
            <a:xfrm flipH="false" flipV="false" rot="0">
              <a:off x="0" y="0"/>
              <a:ext cx="1890141" cy="2268093"/>
            </a:xfrm>
            <a:custGeom>
              <a:avLst/>
              <a:gdLst/>
              <a:ahLst/>
              <a:cxnLst/>
              <a:rect r="r" b="b" t="t" l="l"/>
              <a:pathLst>
                <a:path h="2268093" w="1890141">
                  <a:moveTo>
                    <a:pt x="0" y="0"/>
                  </a:moveTo>
                  <a:lnTo>
                    <a:pt x="1890141" y="0"/>
                  </a:lnTo>
                  <a:lnTo>
                    <a:pt x="1890141" y="2268093"/>
                  </a:lnTo>
                  <a:lnTo>
                    <a:pt x="0" y="22680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-55" r="1" b="-58"/>
              </a:stretch>
            </a:blipFill>
          </p:spPr>
        </p:sp>
      </p:grpSp>
      <p:sp>
        <p:nvSpPr>
          <p:cNvPr name="TextBox 19" id="19"/>
          <p:cNvSpPr txBox="true"/>
          <p:nvPr/>
        </p:nvSpPr>
        <p:spPr>
          <a:xfrm rot="0">
            <a:off x="2693342" y="5851326"/>
            <a:ext cx="3544044" cy="481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CFD0D8"/>
                </a:solidFill>
                <a:latin typeface="Arimo Bold"/>
                <a:ea typeface="Arimo Bold"/>
                <a:cs typeface="Arimo Bold"/>
                <a:sym typeface="Arimo Bold"/>
              </a:rPr>
              <a:t>Arestas (Edges)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2693342" y="6397675"/>
            <a:ext cx="10030420" cy="5584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CFD0D8"/>
                </a:solidFill>
                <a:latin typeface="Arimo"/>
                <a:ea typeface="Arimo"/>
                <a:cs typeface="Arimo"/>
                <a:sym typeface="Arimo"/>
              </a:rPr>
              <a:t>Conectam documentos, representando relacionamentos como matrículas.</a:t>
            </a:r>
          </a:p>
        </p:txBody>
      </p:sp>
      <p:grpSp>
        <p:nvGrpSpPr>
          <p:cNvPr name="Group 21" id="21"/>
          <p:cNvGrpSpPr>
            <a:grpSpLocks noChangeAspect="true"/>
          </p:cNvGrpSpPr>
          <p:nvPr/>
        </p:nvGrpSpPr>
        <p:grpSpPr>
          <a:xfrm rot="0">
            <a:off x="992237" y="7448773"/>
            <a:ext cx="1417588" cy="2087315"/>
            <a:chOff x="0" y="0"/>
            <a:chExt cx="1890117" cy="2783087"/>
          </a:xfrm>
        </p:grpSpPr>
        <p:sp>
          <p:nvSpPr>
            <p:cNvPr name="Freeform 22" id="22" descr="preencoded.png"/>
            <p:cNvSpPr/>
            <p:nvPr/>
          </p:nvSpPr>
          <p:spPr>
            <a:xfrm flipH="false" flipV="false" rot="0">
              <a:off x="0" y="0"/>
              <a:ext cx="1890141" cy="2783078"/>
            </a:xfrm>
            <a:custGeom>
              <a:avLst/>
              <a:gdLst/>
              <a:ahLst/>
              <a:cxnLst/>
              <a:rect r="r" b="b" t="t" l="l"/>
              <a:pathLst>
                <a:path h="2783078" w="1890141">
                  <a:moveTo>
                    <a:pt x="0" y="0"/>
                  </a:moveTo>
                  <a:lnTo>
                    <a:pt x="1890141" y="0"/>
                  </a:lnTo>
                  <a:lnTo>
                    <a:pt x="1890141" y="2783078"/>
                  </a:lnTo>
                  <a:lnTo>
                    <a:pt x="0" y="27830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-89" t="0" r="-88" b="0"/>
              </a:stretch>
            </a:blipFill>
          </p:spPr>
        </p:sp>
      </p:grpSp>
      <p:sp>
        <p:nvSpPr>
          <p:cNvPr name="TextBox 23" id="23"/>
          <p:cNvSpPr txBox="true"/>
          <p:nvPr/>
        </p:nvSpPr>
        <p:spPr>
          <a:xfrm rot="0">
            <a:off x="2693342" y="7552432"/>
            <a:ext cx="3544044" cy="481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CFD0D8"/>
                </a:solidFill>
                <a:latin typeface="Arimo Bold"/>
                <a:ea typeface="Arimo Bold"/>
                <a:cs typeface="Arimo Bold"/>
                <a:sym typeface="Arimo Bold"/>
              </a:rPr>
              <a:t>Comandos AQL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2693342" y="8098780"/>
            <a:ext cx="10030420" cy="1012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CFD0D8"/>
                </a:solidFill>
                <a:latin typeface="Arimo"/>
                <a:ea typeface="Arimo"/>
                <a:cs typeface="Arimo"/>
                <a:sym typeface="Arimo"/>
              </a:rPr>
              <a:t>Linguagem para consulta e manipulação de dados, como FOR, INSERT, FILTER.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A2A2D">
                <a:alpha val="90196"/>
              </a:srgbClr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978099" y="1685479"/>
            <a:ext cx="11467207" cy="17764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true">
                <a:solidFill>
                  <a:srgbClr val="CBCCCE"/>
                </a:solidFill>
                <a:latin typeface="Arimo Bold"/>
                <a:ea typeface="Arimo Bold"/>
                <a:cs typeface="Arimo Bold"/>
                <a:sym typeface="Arimo Bold"/>
              </a:rPr>
              <a:t>Instalação do Ambiente ArangoDB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92238" y="3714452"/>
            <a:ext cx="3544044" cy="481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CBCCCE"/>
                </a:solidFill>
                <a:latin typeface="Arimo Bold"/>
                <a:ea typeface="Arimo Bold"/>
                <a:cs typeface="Arimo Bold"/>
                <a:sym typeface="Arimo Bold"/>
              </a:rPr>
              <a:t>Opção 1: Docker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92238" y="4374207"/>
            <a:ext cx="7805886" cy="1012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CFD0D8"/>
                </a:solidFill>
                <a:latin typeface="Arimo"/>
                <a:ea typeface="Arimo"/>
                <a:cs typeface="Arimo"/>
                <a:sym typeface="Arimo"/>
              </a:rPr>
              <a:t>Recomendado para desenvolvimento, com ambiente isolado e rápido: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992238" y="5705177"/>
            <a:ext cx="7805886" cy="1332310"/>
            <a:chOff x="0" y="0"/>
            <a:chExt cx="10407848" cy="177641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0407777" cy="1776349"/>
            </a:xfrm>
            <a:custGeom>
              <a:avLst/>
              <a:gdLst/>
              <a:ahLst/>
              <a:cxnLst/>
              <a:rect r="r" b="b" t="t" l="l"/>
              <a:pathLst>
                <a:path h="1776349" w="10407777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10249027" y="0"/>
                  </a:lnTo>
                  <a:cubicBezTo>
                    <a:pt x="10336657" y="0"/>
                    <a:pt x="10407777" y="71120"/>
                    <a:pt x="10407777" y="158750"/>
                  </a:cubicBezTo>
                  <a:lnTo>
                    <a:pt x="10407777" y="1617599"/>
                  </a:lnTo>
                  <a:cubicBezTo>
                    <a:pt x="10407777" y="1705229"/>
                    <a:pt x="10336657" y="1776349"/>
                    <a:pt x="10249027" y="1776349"/>
                  </a:cubicBezTo>
                  <a:lnTo>
                    <a:pt x="158750" y="1776349"/>
                  </a:lnTo>
                  <a:cubicBezTo>
                    <a:pt x="71120" y="1776349"/>
                    <a:pt x="0" y="1705229"/>
                    <a:pt x="0" y="1617599"/>
                  </a:cubicBezTo>
                  <a:close/>
                </a:path>
              </a:pathLst>
            </a:custGeom>
            <a:solidFill>
              <a:srgbClr val="252528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978099" y="5705177"/>
            <a:ext cx="7834164" cy="1332310"/>
            <a:chOff x="0" y="0"/>
            <a:chExt cx="10445552" cy="177641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0445497" cy="1776349"/>
            </a:xfrm>
            <a:custGeom>
              <a:avLst/>
              <a:gdLst/>
              <a:ahLst/>
              <a:cxnLst/>
              <a:rect r="r" b="b" t="t" l="l"/>
              <a:pathLst>
                <a:path h="1776349" w="10445497">
                  <a:moveTo>
                    <a:pt x="0" y="56642"/>
                  </a:moveTo>
                  <a:cubicBezTo>
                    <a:pt x="0" y="25400"/>
                    <a:pt x="25400" y="0"/>
                    <a:pt x="56642" y="0"/>
                  </a:cubicBezTo>
                  <a:lnTo>
                    <a:pt x="10388854" y="0"/>
                  </a:lnTo>
                  <a:cubicBezTo>
                    <a:pt x="10420223" y="0"/>
                    <a:pt x="10445497" y="25400"/>
                    <a:pt x="10445497" y="56642"/>
                  </a:cubicBezTo>
                  <a:lnTo>
                    <a:pt x="10445497" y="1719707"/>
                  </a:lnTo>
                  <a:cubicBezTo>
                    <a:pt x="10445497" y="1751076"/>
                    <a:pt x="10420097" y="1776349"/>
                    <a:pt x="10388854" y="1776349"/>
                  </a:cubicBezTo>
                  <a:lnTo>
                    <a:pt x="56642" y="1776349"/>
                  </a:lnTo>
                  <a:cubicBezTo>
                    <a:pt x="25273" y="1776349"/>
                    <a:pt x="0" y="1750949"/>
                    <a:pt x="0" y="1719707"/>
                  </a:cubicBezTo>
                  <a:close/>
                </a:path>
              </a:pathLst>
            </a:custGeom>
            <a:solidFill>
              <a:srgbClr val="252528"/>
            </a:solid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1261616" y="5784354"/>
            <a:ext cx="7267129" cy="10406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CFD0D8"/>
                </a:solidFill>
                <a:latin typeface="Consolas"/>
                <a:ea typeface="Consolas"/>
                <a:cs typeface="Consolas"/>
                <a:sym typeface="Consolas"/>
              </a:rPr>
              <a:t>docker run -e ARANGO_ROOT_PASSWORD=suasenha -p 8529:8529 arangodb/arangodb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499401" y="3714452"/>
            <a:ext cx="4195762" cy="481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CBCCCE"/>
                </a:solidFill>
                <a:latin typeface="Arimo Bold"/>
                <a:ea typeface="Arimo Bold"/>
                <a:cs typeface="Arimo Bold"/>
                <a:sym typeface="Arimo Bold"/>
              </a:rPr>
              <a:t>Opção 2: Instalação Local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499401" y="4585097"/>
            <a:ext cx="7805886" cy="1012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CFD0D8"/>
                </a:solidFill>
                <a:latin typeface="Arimo"/>
                <a:ea typeface="Arimo"/>
                <a:cs typeface="Arimo"/>
                <a:sym typeface="Arimo"/>
              </a:rPr>
              <a:t>Baixe o instalador diretamente do site oficial do ArangoDB para seu sistema operacional.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489878" y="5812929"/>
            <a:ext cx="7805886" cy="1012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CFD0D8"/>
                </a:solidFill>
                <a:latin typeface="Arimo"/>
                <a:ea typeface="Arimo"/>
                <a:cs typeface="Arimo"/>
                <a:sym typeface="Arimo"/>
              </a:rPr>
              <a:t>Após a instalação, acesse a interface gráfica Aardvark em </a:t>
            </a:r>
            <a:r>
              <a:rPr lang="en-US" sz="2187" u="sng">
                <a:solidFill>
                  <a:srgbClr val="D5D5D8"/>
                </a:solidFill>
                <a:latin typeface="Arimo"/>
                <a:ea typeface="Arimo"/>
                <a:cs typeface="Arimo"/>
                <a:sym typeface="Arimo"/>
                <a:hlinkClick r:id="rId4" tooltip="http://localhost:8529"/>
              </a:rPr>
              <a:t>http://localhost:8529</a:t>
            </a:r>
            <a:r>
              <a:rPr lang="en-US" sz="2187">
                <a:solidFill>
                  <a:srgbClr val="CFD0D8"/>
                </a:solidFill>
                <a:latin typeface="Arimo"/>
                <a:ea typeface="Arimo"/>
                <a:cs typeface="Arimo"/>
                <a:sym typeface="Arimo"/>
              </a:rPr>
              <a:t>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92238" y="7570589"/>
            <a:ext cx="16303526" cy="5584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CFD0D8"/>
                </a:solidFill>
                <a:latin typeface="Arimo"/>
                <a:ea typeface="Arimo"/>
                <a:cs typeface="Arimo"/>
                <a:sym typeface="Arimo"/>
              </a:rPr>
              <a:t>A interface Aardvark oferece um painel intuitivo para gerenciar dados e executar consultas AQL.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A2A2D">
                <a:alpha val="90196"/>
              </a:srgbClr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903535" y="652760"/>
            <a:ext cx="13849945" cy="8639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12"/>
              </a:lnSpc>
            </a:pPr>
            <a:r>
              <a:rPr lang="en-US" sz="5062" b="true">
                <a:solidFill>
                  <a:srgbClr val="CBCCCE"/>
                </a:solidFill>
                <a:latin typeface="Arimo Bold"/>
                <a:ea typeface="Arimo Bold"/>
                <a:cs typeface="Arimo Bold"/>
                <a:sym typeface="Arimo Bold"/>
              </a:rPr>
              <a:t>Demonstração Prática: Modelando o SIGA-DB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03535" y="2237875"/>
            <a:ext cx="7942510" cy="13251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000">
                <a:solidFill>
                  <a:srgbClr val="CFD0D8"/>
                </a:solidFill>
                <a:latin typeface="Arimo"/>
                <a:ea typeface="Arimo"/>
                <a:cs typeface="Arimo"/>
                <a:sym typeface="Arimo"/>
              </a:rPr>
              <a:t>O ArangoDB permite modelar dados de forma intuitiva, combinando coleções de documentos e arestas para representar relações complexas.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03535" y="3665190"/>
            <a:ext cx="7942510" cy="796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01625" indent="-150812" lvl="1">
              <a:lnSpc>
                <a:spcPts val="3250"/>
              </a:lnSpc>
              <a:buFont typeface="Arial"/>
              <a:buChar char="•"/>
            </a:pPr>
            <a:r>
              <a:rPr lang="en-US" b="true" sz="2000">
                <a:solidFill>
                  <a:srgbClr val="CFD0D8"/>
                </a:solidFill>
                <a:latin typeface="Arimo Bold"/>
                <a:ea typeface="Arimo Bold"/>
                <a:cs typeface="Arimo Bold"/>
                <a:sym typeface="Arimo Bold"/>
              </a:rPr>
              <a:t>Coleção de Documentos "alunos":</a:t>
            </a:r>
            <a:r>
              <a:rPr lang="en-US" sz="2000">
                <a:solidFill>
                  <a:srgbClr val="CFD0D8"/>
                </a:solidFill>
                <a:latin typeface="Arimo"/>
                <a:ea typeface="Arimo"/>
                <a:cs typeface="Arimo"/>
                <a:sym typeface="Arimo"/>
              </a:rPr>
              <a:t> Armazena dados detalhados de cada aluno (ID, nome, Matrícula).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03535" y="4577209"/>
            <a:ext cx="7942510" cy="796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01625" indent="-150812" lvl="1">
              <a:lnSpc>
                <a:spcPts val="3250"/>
              </a:lnSpc>
              <a:buFont typeface="Arial"/>
              <a:buChar char="•"/>
            </a:pPr>
            <a:r>
              <a:rPr lang="en-US" b="true" sz="2000">
                <a:solidFill>
                  <a:srgbClr val="CFD0D8"/>
                </a:solidFill>
                <a:latin typeface="Arimo Bold"/>
                <a:ea typeface="Arimo Bold"/>
                <a:cs typeface="Arimo Bold"/>
                <a:sym typeface="Arimo Bold"/>
              </a:rPr>
              <a:t>Coleção de Documentos "cursos":</a:t>
            </a:r>
            <a:r>
              <a:rPr lang="en-US" sz="2000">
                <a:solidFill>
                  <a:srgbClr val="CFD0D8"/>
                </a:solidFill>
                <a:latin typeface="Arimo"/>
                <a:ea typeface="Arimo"/>
                <a:cs typeface="Arimo"/>
                <a:sym typeface="Arimo"/>
              </a:rPr>
              <a:t> Contém informações de cada curso (ID, nome).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03535" y="5493841"/>
            <a:ext cx="7942510" cy="9120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01625" indent="-150812" lvl="1">
              <a:lnSpc>
                <a:spcPts val="3250"/>
              </a:lnSpc>
              <a:buFont typeface="Arial"/>
              <a:buChar char="•"/>
            </a:pPr>
            <a:r>
              <a:rPr lang="en-US" b="true" sz="2000">
                <a:solidFill>
                  <a:srgbClr val="CFD0D8"/>
                </a:solidFill>
                <a:latin typeface="Arimo Bold"/>
                <a:ea typeface="Arimo Bold"/>
                <a:cs typeface="Arimo Bold"/>
                <a:sym typeface="Arimo Bold"/>
              </a:rPr>
              <a:t>Coleção de Arestas "matriculas":</a:t>
            </a:r>
            <a:r>
              <a:rPr lang="en-US" sz="2000">
                <a:solidFill>
                  <a:srgbClr val="CFD0D8"/>
                </a:solidFill>
                <a:latin typeface="Arimo"/>
                <a:ea typeface="Arimo"/>
                <a:cs typeface="Arimo"/>
                <a:sym typeface="Arimo"/>
              </a:rPr>
              <a:t> Conecta alunos a cursos, com atributos como data e status da matrícula.</a:t>
            </a:r>
          </a:p>
        </p:txBody>
      </p: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9485411" y="2194322"/>
            <a:ext cx="7908429" cy="7908429"/>
            <a:chOff x="0" y="0"/>
            <a:chExt cx="10544572" cy="10544572"/>
          </a:xfrm>
        </p:grpSpPr>
        <p:sp>
          <p:nvSpPr>
            <p:cNvPr name="Freeform 12" id="12" descr="preencoded.png"/>
            <p:cNvSpPr/>
            <p:nvPr/>
          </p:nvSpPr>
          <p:spPr>
            <a:xfrm flipH="false" flipV="false" rot="0">
              <a:off x="0" y="0"/>
              <a:ext cx="10544556" cy="10544556"/>
            </a:xfrm>
            <a:custGeom>
              <a:avLst/>
              <a:gdLst/>
              <a:ahLst/>
              <a:cxnLst/>
              <a:rect r="r" b="b" t="t" l="l"/>
              <a:pathLst>
                <a:path h="10544556" w="10544556">
                  <a:moveTo>
                    <a:pt x="0" y="0"/>
                  </a:moveTo>
                  <a:lnTo>
                    <a:pt x="10544556" y="0"/>
                  </a:lnTo>
                  <a:lnTo>
                    <a:pt x="10544556" y="10544556"/>
                  </a:lnTo>
                  <a:lnTo>
                    <a:pt x="0" y="105445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A2A2D">
                <a:alpha val="90196"/>
              </a:srgbClr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0" y="0"/>
            <a:ext cx="4572000" cy="10287000"/>
            <a:chOff x="0" y="0"/>
            <a:chExt cx="6096000" cy="13716000"/>
          </a:xfrm>
        </p:grpSpPr>
        <p:sp>
          <p:nvSpPr>
            <p:cNvPr name="Freeform 7" id="7" descr="preencoded.png"/>
            <p:cNvSpPr/>
            <p:nvPr/>
          </p:nvSpPr>
          <p:spPr>
            <a:xfrm flipH="false" flipV="false" rot="0">
              <a:off x="0" y="0"/>
              <a:ext cx="609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6096000">
                  <a:moveTo>
                    <a:pt x="0" y="0"/>
                  </a:moveTo>
                  <a:lnTo>
                    <a:pt x="6096000" y="0"/>
                  </a:lnTo>
                  <a:lnTo>
                    <a:pt x="609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5467350" y="859780"/>
            <a:ext cx="11925300" cy="16463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49"/>
              </a:lnSpc>
            </a:pPr>
            <a:r>
              <a:rPr lang="en-US" sz="4999" b="true">
                <a:solidFill>
                  <a:srgbClr val="CBCCCE"/>
                </a:solidFill>
                <a:latin typeface="Arimo Bold"/>
                <a:ea typeface="Arimo Bold"/>
                <a:cs typeface="Arimo Bold"/>
                <a:sym typeface="Arimo Bold"/>
              </a:rPr>
              <a:t>Demonstração Prática: Consultas AQL no Sistema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5457825" y="2703880"/>
            <a:ext cx="11934825" cy="3019737"/>
            <a:chOff x="0" y="0"/>
            <a:chExt cx="15913100" cy="4026316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6350" y="7057"/>
              <a:ext cx="15900400" cy="4012186"/>
            </a:xfrm>
            <a:custGeom>
              <a:avLst/>
              <a:gdLst/>
              <a:ahLst/>
              <a:cxnLst/>
              <a:rect r="r" b="b" t="t" l="l"/>
              <a:pathLst>
                <a:path h="4012186" w="15900400">
                  <a:moveTo>
                    <a:pt x="0" y="159200"/>
                  </a:moveTo>
                  <a:cubicBezTo>
                    <a:pt x="0" y="71273"/>
                    <a:pt x="64262" y="0"/>
                    <a:pt x="143637" y="0"/>
                  </a:cubicBezTo>
                  <a:lnTo>
                    <a:pt x="15756762" y="0"/>
                  </a:lnTo>
                  <a:cubicBezTo>
                    <a:pt x="15836137" y="0"/>
                    <a:pt x="15900400" y="71273"/>
                    <a:pt x="15900400" y="159200"/>
                  </a:cubicBezTo>
                  <a:lnTo>
                    <a:pt x="15900400" y="3852985"/>
                  </a:lnTo>
                  <a:cubicBezTo>
                    <a:pt x="15900400" y="3940912"/>
                    <a:pt x="15836137" y="4012185"/>
                    <a:pt x="15756762" y="4012185"/>
                  </a:cubicBezTo>
                  <a:lnTo>
                    <a:pt x="143637" y="4012185"/>
                  </a:lnTo>
                  <a:cubicBezTo>
                    <a:pt x="64262" y="4012185"/>
                    <a:pt x="0" y="3940912"/>
                    <a:pt x="0" y="3852985"/>
                  </a:cubicBezTo>
                  <a:close/>
                </a:path>
              </a:pathLst>
            </a:custGeom>
            <a:solidFill>
              <a:srgbClr val="3D3D42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5913100" cy="4026299"/>
            </a:xfrm>
            <a:custGeom>
              <a:avLst/>
              <a:gdLst/>
              <a:ahLst/>
              <a:cxnLst/>
              <a:rect r="r" b="b" t="t" l="l"/>
              <a:pathLst>
                <a:path h="4026299" w="15913100">
                  <a:moveTo>
                    <a:pt x="0" y="166257"/>
                  </a:moveTo>
                  <a:cubicBezTo>
                    <a:pt x="0" y="74378"/>
                    <a:pt x="67183" y="0"/>
                    <a:pt x="149987" y="0"/>
                  </a:cubicBezTo>
                  <a:lnTo>
                    <a:pt x="15763112" y="0"/>
                  </a:lnTo>
                  <a:lnTo>
                    <a:pt x="15763112" y="7057"/>
                  </a:lnTo>
                  <a:lnTo>
                    <a:pt x="15763112" y="0"/>
                  </a:lnTo>
                  <a:cubicBezTo>
                    <a:pt x="15845917" y="0"/>
                    <a:pt x="15913100" y="74378"/>
                    <a:pt x="15913100" y="166257"/>
                  </a:cubicBezTo>
                  <a:lnTo>
                    <a:pt x="15906750" y="166257"/>
                  </a:lnTo>
                  <a:lnTo>
                    <a:pt x="15913100" y="166257"/>
                  </a:lnTo>
                  <a:lnTo>
                    <a:pt x="15913100" y="3860042"/>
                  </a:lnTo>
                  <a:lnTo>
                    <a:pt x="15906750" y="3860042"/>
                  </a:lnTo>
                  <a:lnTo>
                    <a:pt x="15913100" y="3860042"/>
                  </a:lnTo>
                  <a:cubicBezTo>
                    <a:pt x="15913100" y="3951921"/>
                    <a:pt x="15845917" y="4026299"/>
                    <a:pt x="15763112" y="4026299"/>
                  </a:cubicBezTo>
                  <a:lnTo>
                    <a:pt x="15763112" y="4019242"/>
                  </a:lnTo>
                  <a:lnTo>
                    <a:pt x="15763112" y="4026299"/>
                  </a:lnTo>
                  <a:lnTo>
                    <a:pt x="149987" y="4026299"/>
                  </a:lnTo>
                  <a:lnTo>
                    <a:pt x="149987" y="4019242"/>
                  </a:lnTo>
                  <a:lnTo>
                    <a:pt x="149987" y="4026299"/>
                  </a:lnTo>
                  <a:cubicBezTo>
                    <a:pt x="67183" y="4026299"/>
                    <a:pt x="0" y="3951921"/>
                    <a:pt x="0" y="3860042"/>
                  </a:cubicBezTo>
                  <a:lnTo>
                    <a:pt x="0" y="166257"/>
                  </a:lnTo>
                  <a:lnTo>
                    <a:pt x="6350" y="166257"/>
                  </a:lnTo>
                  <a:lnTo>
                    <a:pt x="0" y="166257"/>
                  </a:lnTo>
                  <a:moveTo>
                    <a:pt x="12700" y="166257"/>
                  </a:moveTo>
                  <a:lnTo>
                    <a:pt x="12700" y="3860042"/>
                  </a:lnTo>
                  <a:lnTo>
                    <a:pt x="6350" y="3860042"/>
                  </a:lnTo>
                  <a:lnTo>
                    <a:pt x="12700" y="3860042"/>
                  </a:lnTo>
                  <a:cubicBezTo>
                    <a:pt x="12700" y="3944017"/>
                    <a:pt x="74168" y="4012185"/>
                    <a:pt x="149987" y="4012185"/>
                  </a:cubicBezTo>
                  <a:lnTo>
                    <a:pt x="15763112" y="4012185"/>
                  </a:lnTo>
                  <a:cubicBezTo>
                    <a:pt x="15838931" y="4012185"/>
                    <a:pt x="15900400" y="3944017"/>
                    <a:pt x="15900400" y="3860042"/>
                  </a:cubicBezTo>
                  <a:lnTo>
                    <a:pt x="15900400" y="166257"/>
                  </a:lnTo>
                  <a:cubicBezTo>
                    <a:pt x="15900400" y="82282"/>
                    <a:pt x="15838932" y="14113"/>
                    <a:pt x="15763112" y="14113"/>
                  </a:cubicBezTo>
                  <a:lnTo>
                    <a:pt x="149987" y="14113"/>
                  </a:lnTo>
                  <a:lnTo>
                    <a:pt x="149987" y="7057"/>
                  </a:lnTo>
                  <a:lnTo>
                    <a:pt x="149987" y="14113"/>
                  </a:lnTo>
                  <a:cubicBezTo>
                    <a:pt x="74168" y="14113"/>
                    <a:pt x="12700" y="82282"/>
                    <a:pt x="12700" y="166257"/>
                  </a:cubicBezTo>
                  <a:close/>
                </a:path>
              </a:pathLst>
            </a:custGeom>
            <a:solidFill>
              <a:srgbClr val="56565B"/>
            </a:solid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5732561" y="2883389"/>
            <a:ext cx="3212901" cy="4283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4"/>
              </a:lnSpc>
            </a:pPr>
            <a:r>
              <a:rPr lang="en-US" sz="2499" b="true">
                <a:solidFill>
                  <a:srgbClr val="CFD0D8"/>
                </a:solidFill>
                <a:latin typeface="Arimo Bold"/>
                <a:ea typeface="Arimo Bold"/>
                <a:cs typeface="Arimo Bold"/>
                <a:sym typeface="Arimo Bold"/>
              </a:rPr>
              <a:t>Inserir um novo curso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5732561" y="3842445"/>
            <a:ext cx="11394876" cy="792956"/>
            <a:chOff x="0" y="0"/>
            <a:chExt cx="15193168" cy="1057275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5193138" cy="1057275"/>
            </a:xfrm>
            <a:custGeom>
              <a:avLst/>
              <a:gdLst/>
              <a:ahLst/>
              <a:cxnLst/>
              <a:rect r="r" b="b" t="t" l="l"/>
              <a:pathLst>
                <a:path h="1057275" w="15193138">
                  <a:moveTo>
                    <a:pt x="0" y="143256"/>
                  </a:moveTo>
                  <a:cubicBezTo>
                    <a:pt x="0" y="64135"/>
                    <a:pt x="64135" y="0"/>
                    <a:pt x="143256" y="0"/>
                  </a:cubicBezTo>
                  <a:lnTo>
                    <a:pt x="15049881" y="0"/>
                  </a:lnTo>
                  <a:cubicBezTo>
                    <a:pt x="15129002" y="0"/>
                    <a:pt x="15193138" y="64135"/>
                    <a:pt x="15193138" y="143256"/>
                  </a:cubicBezTo>
                  <a:lnTo>
                    <a:pt x="15193138" y="914019"/>
                  </a:lnTo>
                  <a:cubicBezTo>
                    <a:pt x="15193138" y="993140"/>
                    <a:pt x="15129002" y="1057275"/>
                    <a:pt x="15049881" y="1057275"/>
                  </a:cubicBezTo>
                  <a:lnTo>
                    <a:pt x="143256" y="1057275"/>
                  </a:lnTo>
                  <a:cubicBezTo>
                    <a:pt x="64135" y="1057275"/>
                    <a:pt x="0" y="993140"/>
                    <a:pt x="0" y="914019"/>
                  </a:cubicBezTo>
                  <a:close/>
                </a:path>
              </a:pathLst>
            </a:custGeom>
            <a:solidFill>
              <a:srgbClr val="252528"/>
            </a:solid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5719911" y="3717564"/>
            <a:ext cx="11420178" cy="1105159"/>
            <a:chOff x="0" y="0"/>
            <a:chExt cx="15226903" cy="1473545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5226919" cy="1473545"/>
            </a:xfrm>
            <a:custGeom>
              <a:avLst/>
              <a:gdLst/>
              <a:ahLst/>
              <a:cxnLst/>
              <a:rect r="r" b="b" t="t" l="l"/>
              <a:pathLst>
                <a:path h="1473545" w="15226919">
                  <a:moveTo>
                    <a:pt x="0" y="71332"/>
                  </a:moveTo>
                  <a:cubicBezTo>
                    <a:pt x="0" y="31860"/>
                    <a:pt x="22860" y="0"/>
                    <a:pt x="51181" y="0"/>
                  </a:cubicBezTo>
                  <a:lnTo>
                    <a:pt x="15175737" y="0"/>
                  </a:lnTo>
                  <a:cubicBezTo>
                    <a:pt x="15203931" y="0"/>
                    <a:pt x="15226919" y="31860"/>
                    <a:pt x="15226919" y="71332"/>
                  </a:cubicBezTo>
                  <a:lnTo>
                    <a:pt x="15226919" y="1402213"/>
                  </a:lnTo>
                  <a:cubicBezTo>
                    <a:pt x="15226919" y="1441508"/>
                    <a:pt x="15204058" y="1473545"/>
                    <a:pt x="15175737" y="1473545"/>
                  </a:cubicBezTo>
                  <a:lnTo>
                    <a:pt x="51181" y="1473545"/>
                  </a:lnTo>
                  <a:cubicBezTo>
                    <a:pt x="22860" y="1473545"/>
                    <a:pt x="0" y="1441685"/>
                    <a:pt x="0" y="1402213"/>
                  </a:cubicBezTo>
                  <a:close/>
                </a:path>
              </a:pathLst>
            </a:custGeom>
            <a:solidFill>
              <a:srgbClr val="252528"/>
            </a:solidFill>
          </p:spPr>
        </p:sp>
      </p:grpSp>
      <p:sp>
        <p:nvSpPr>
          <p:cNvPr name="TextBox 17" id="17"/>
          <p:cNvSpPr txBox="true"/>
          <p:nvPr/>
        </p:nvSpPr>
        <p:spPr>
          <a:xfrm rot="0">
            <a:off x="5975597" y="3919984"/>
            <a:ext cx="10908804" cy="5235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000">
                <a:solidFill>
                  <a:srgbClr val="CFD0D8"/>
                </a:solidFill>
                <a:latin typeface="Consolas"/>
                <a:ea typeface="Consolas"/>
                <a:cs typeface="Consolas"/>
                <a:sym typeface="Consolas"/>
              </a:rPr>
              <a:t>INSERT { "nome": "Sistemas de Informação", "duracao_semestres": 8 } INTO cursos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5732561" y="4846885"/>
            <a:ext cx="11394876" cy="4854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000">
                <a:solidFill>
                  <a:srgbClr val="CFD0D8"/>
                </a:solidFill>
                <a:latin typeface="Arimo"/>
                <a:ea typeface="Arimo"/>
                <a:cs typeface="Arimo"/>
                <a:sym typeface="Arimo"/>
              </a:rPr>
              <a:t>A linguagem AQL simplifica a inserção de novos dados.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5467350" y="6009368"/>
            <a:ext cx="11934825" cy="3897809"/>
            <a:chOff x="0" y="0"/>
            <a:chExt cx="15913100" cy="5197078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6350" y="7000"/>
              <a:ext cx="15900400" cy="5183096"/>
            </a:xfrm>
            <a:custGeom>
              <a:avLst/>
              <a:gdLst/>
              <a:ahLst/>
              <a:cxnLst/>
              <a:rect r="r" b="b" t="t" l="l"/>
              <a:pathLst>
                <a:path h="5183096" w="15900400">
                  <a:moveTo>
                    <a:pt x="0" y="157920"/>
                  </a:moveTo>
                  <a:cubicBezTo>
                    <a:pt x="0" y="70700"/>
                    <a:pt x="64262" y="0"/>
                    <a:pt x="143510" y="0"/>
                  </a:cubicBezTo>
                  <a:lnTo>
                    <a:pt x="15756889" y="0"/>
                  </a:lnTo>
                  <a:cubicBezTo>
                    <a:pt x="15836137" y="0"/>
                    <a:pt x="15900400" y="70700"/>
                    <a:pt x="15900400" y="157920"/>
                  </a:cubicBezTo>
                  <a:lnTo>
                    <a:pt x="15900400" y="5025175"/>
                  </a:lnTo>
                  <a:cubicBezTo>
                    <a:pt x="15900400" y="5112396"/>
                    <a:pt x="15836137" y="5183096"/>
                    <a:pt x="15756889" y="5183096"/>
                  </a:cubicBezTo>
                  <a:lnTo>
                    <a:pt x="143510" y="5183096"/>
                  </a:lnTo>
                  <a:cubicBezTo>
                    <a:pt x="64262" y="5183096"/>
                    <a:pt x="0" y="5112396"/>
                    <a:pt x="0" y="5025175"/>
                  </a:cubicBezTo>
                  <a:close/>
                </a:path>
              </a:pathLst>
            </a:custGeom>
            <a:solidFill>
              <a:srgbClr val="3D3D42"/>
            </a:solid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5913100" cy="5197094"/>
            </a:xfrm>
            <a:custGeom>
              <a:avLst/>
              <a:gdLst/>
              <a:ahLst/>
              <a:cxnLst/>
              <a:rect r="r" b="b" t="t" l="l"/>
              <a:pathLst>
                <a:path h="5197094" w="15913100">
                  <a:moveTo>
                    <a:pt x="0" y="164920"/>
                  </a:moveTo>
                  <a:cubicBezTo>
                    <a:pt x="0" y="73780"/>
                    <a:pt x="67056" y="0"/>
                    <a:pt x="149860" y="0"/>
                  </a:cubicBezTo>
                  <a:lnTo>
                    <a:pt x="15763239" y="0"/>
                  </a:lnTo>
                  <a:lnTo>
                    <a:pt x="15763239" y="7000"/>
                  </a:lnTo>
                  <a:lnTo>
                    <a:pt x="15763239" y="0"/>
                  </a:lnTo>
                  <a:cubicBezTo>
                    <a:pt x="15846044" y="0"/>
                    <a:pt x="15913100" y="73780"/>
                    <a:pt x="15913100" y="164920"/>
                  </a:cubicBezTo>
                  <a:lnTo>
                    <a:pt x="15906750" y="164920"/>
                  </a:lnTo>
                  <a:lnTo>
                    <a:pt x="15913100" y="164920"/>
                  </a:lnTo>
                  <a:lnTo>
                    <a:pt x="15913100" y="5032175"/>
                  </a:lnTo>
                  <a:lnTo>
                    <a:pt x="15906750" y="5032175"/>
                  </a:lnTo>
                  <a:lnTo>
                    <a:pt x="15913100" y="5032175"/>
                  </a:lnTo>
                  <a:cubicBezTo>
                    <a:pt x="15913100" y="5123316"/>
                    <a:pt x="15846044" y="5197094"/>
                    <a:pt x="15763239" y="5197094"/>
                  </a:cubicBezTo>
                  <a:lnTo>
                    <a:pt x="15763239" y="5190096"/>
                  </a:lnTo>
                  <a:lnTo>
                    <a:pt x="15763239" y="5197094"/>
                  </a:lnTo>
                  <a:lnTo>
                    <a:pt x="149860" y="5197094"/>
                  </a:lnTo>
                  <a:lnTo>
                    <a:pt x="149860" y="5190096"/>
                  </a:lnTo>
                  <a:lnTo>
                    <a:pt x="149860" y="5197094"/>
                  </a:lnTo>
                  <a:cubicBezTo>
                    <a:pt x="67056" y="5197094"/>
                    <a:pt x="0" y="5123316"/>
                    <a:pt x="0" y="5032175"/>
                  </a:cubicBezTo>
                  <a:lnTo>
                    <a:pt x="0" y="164920"/>
                  </a:lnTo>
                  <a:lnTo>
                    <a:pt x="6350" y="164920"/>
                  </a:lnTo>
                  <a:lnTo>
                    <a:pt x="0" y="164920"/>
                  </a:lnTo>
                  <a:moveTo>
                    <a:pt x="12700" y="164920"/>
                  </a:moveTo>
                  <a:lnTo>
                    <a:pt x="12700" y="5032175"/>
                  </a:lnTo>
                  <a:lnTo>
                    <a:pt x="6350" y="5032175"/>
                  </a:lnTo>
                  <a:lnTo>
                    <a:pt x="12700" y="5032175"/>
                  </a:lnTo>
                  <a:cubicBezTo>
                    <a:pt x="12700" y="5115476"/>
                    <a:pt x="74168" y="5183096"/>
                    <a:pt x="149860" y="5183096"/>
                  </a:cubicBezTo>
                  <a:lnTo>
                    <a:pt x="15763239" y="5183096"/>
                  </a:lnTo>
                  <a:cubicBezTo>
                    <a:pt x="15839058" y="5183096"/>
                    <a:pt x="15900400" y="5115476"/>
                    <a:pt x="15900400" y="5032175"/>
                  </a:cubicBezTo>
                  <a:lnTo>
                    <a:pt x="15900400" y="164920"/>
                  </a:lnTo>
                  <a:cubicBezTo>
                    <a:pt x="15900400" y="81620"/>
                    <a:pt x="15838932" y="14000"/>
                    <a:pt x="15763239" y="14000"/>
                  </a:cubicBezTo>
                  <a:lnTo>
                    <a:pt x="149860" y="14000"/>
                  </a:lnTo>
                  <a:lnTo>
                    <a:pt x="149860" y="7000"/>
                  </a:lnTo>
                  <a:lnTo>
                    <a:pt x="149860" y="14000"/>
                  </a:lnTo>
                  <a:cubicBezTo>
                    <a:pt x="74168" y="14000"/>
                    <a:pt x="12700" y="81620"/>
                    <a:pt x="12700" y="164920"/>
                  </a:cubicBezTo>
                  <a:close/>
                </a:path>
              </a:pathLst>
            </a:custGeom>
            <a:solidFill>
              <a:srgbClr val="56565B"/>
            </a:solidFill>
          </p:spPr>
        </p:sp>
      </p:grpSp>
      <p:sp>
        <p:nvSpPr>
          <p:cNvPr name="TextBox 22" id="22"/>
          <p:cNvSpPr txBox="true"/>
          <p:nvPr/>
        </p:nvSpPr>
        <p:spPr>
          <a:xfrm rot="0">
            <a:off x="5732561" y="6089897"/>
            <a:ext cx="4509790" cy="4283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4"/>
              </a:lnSpc>
            </a:pPr>
            <a:r>
              <a:rPr lang="en-US" sz="2499" b="true">
                <a:solidFill>
                  <a:srgbClr val="CFD0D8"/>
                </a:solidFill>
                <a:latin typeface="Arimo Bold"/>
                <a:ea typeface="Arimo Bold"/>
                <a:cs typeface="Arimo Bold"/>
                <a:sym typeface="Arimo Bold"/>
              </a:rPr>
              <a:t>Listar alunos por curso (Grafo)</a:t>
            </a:r>
          </a:p>
        </p:txBody>
      </p:sp>
      <p:grpSp>
        <p:nvGrpSpPr>
          <p:cNvPr name="Group 23" id="23"/>
          <p:cNvGrpSpPr/>
          <p:nvPr/>
        </p:nvGrpSpPr>
        <p:grpSpPr>
          <a:xfrm rot="0">
            <a:off x="5732561" y="7051625"/>
            <a:ext cx="11394876" cy="1365796"/>
            <a:chOff x="0" y="0"/>
            <a:chExt cx="15193168" cy="1821062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5193138" cy="1821093"/>
            </a:xfrm>
            <a:custGeom>
              <a:avLst/>
              <a:gdLst/>
              <a:ahLst/>
              <a:cxnLst/>
              <a:rect r="r" b="b" t="t" l="l"/>
              <a:pathLst>
                <a:path h="1821093" w="15193138">
                  <a:moveTo>
                    <a:pt x="0" y="121413"/>
                  </a:moveTo>
                  <a:cubicBezTo>
                    <a:pt x="0" y="54356"/>
                    <a:pt x="64135" y="0"/>
                    <a:pt x="143256" y="0"/>
                  </a:cubicBezTo>
                  <a:lnTo>
                    <a:pt x="15049881" y="0"/>
                  </a:lnTo>
                  <a:cubicBezTo>
                    <a:pt x="15129002" y="0"/>
                    <a:pt x="15193138" y="54356"/>
                    <a:pt x="15193138" y="121413"/>
                  </a:cubicBezTo>
                  <a:lnTo>
                    <a:pt x="15193138" y="1699675"/>
                  </a:lnTo>
                  <a:cubicBezTo>
                    <a:pt x="15193138" y="1766732"/>
                    <a:pt x="15129002" y="1821093"/>
                    <a:pt x="15049881" y="1821093"/>
                  </a:cubicBezTo>
                  <a:lnTo>
                    <a:pt x="143256" y="1821093"/>
                  </a:lnTo>
                  <a:cubicBezTo>
                    <a:pt x="64135" y="1821093"/>
                    <a:pt x="0" y="1766732"/>
                    <a:pt x="0" y="1699675"/>
                  </a:cubicBezTo>
                  <a:close/>
                </a:path>
              </a:pathLst>
            </a:custGeom>
            <a:solidFill>
              <a:srgbClr val="252528"/>
            </a:solidFill>
          </p:spPr>
        </p:sp>
      </p:grpSp>
      <p:grpSp>
        <p:nvGrpSpPr>
          <p:cNvPr name="Group 25" id="25"/>
          <p:cNvGrpSpPr/>
          <p:nvPr/>
        </p:nvGrpSpPr>
        <p:grpSpPr>
          <a:xfrm rot="0">
            <a:off x="5719911" y="6994475"/>
            <a:ext cx="11420178" cy="1422946"/>
            <a:chOff x="0" y="0"/>
            <a:chExt cx="15226903" cy="1897262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15226919" cy="1897293"/>
            </a:xfrm>
            <a:custGeom>
              <a:avLst/>
              <a:gdLst/>
              <a:ahLst/>
              <a:cxnLst/>
              <a:rect r="r" b="b" t="t" l="l"/>
              <a:pathLst>
                <a:path h="1897293" w="15226919">
                  <a:moveTo>
                    <a:pt x="0" y="45192"/>
                  </a:moveTo>
                  <a:cubicBezTo>
                    <a:pt x="0" y="20185"/>
                    <a:pt x="22860" y="0"/>
                    <a:pt x="51181" y="0"/>
                  </a:cubicBezTo>
                  <a:lnTo>
                    <a:pt x="15175737" y="0"/>
                  </a:lnTo>
                  <a:cubicBezTo>
                    <a:pt x="15203931" y="0"/>
                    <a:pt x="15226919" y="20185"/>
                    <a:pt x="15226919" y="45192"/>
                  </a:cubicBezTo>
                  <a:lnTo>
                    <a:pt x="15226919" y="1852097"/>
                  </a:lnTo>
                  <a:cubicBezTo>
                    <a:pt x="15226919" y="1876992"/>
                    <a:pt x="15204058" y="1897293"/>
                    <a:pt x="15175737" y="1897293"/>
                  </a:cubicBezTo>
                  <a:lnTo>
                    <a:pt x="51181" y="1897293"/>
                  </a:lnTo>
                  <a:cubicBezTo>
                    <a:pt x="22987" y="1897293"/>
                    <a:pt x="0" y="1877104"/>
                    <a:pt x="0" y="1852097"/>
                  </a:cubicBezTo>
                  <a:close/>
                </a:path>
              </a:pathLst>
            </a:custGeom>
            <a:solidFill>
              <a:srgbClr val="252528"/>
            </a:solidFill>
          </p:spPr>
        </p:sp>
      </p:grpSp>
      <p:sp>
        <p:nvSpPr>
          <p:cNvPr name="TextBox 27" id="27"/>
          <p:cNvSpPr txBox="true"/>
          <p:nvPr/>
        </p:nvSpPr>
        <p:spPr>
          <a:xfrm rot="0">
            <a:off x="5873052" y="7075289"/>
            <a:ext cx="10908804" cy="13421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000">
                <a:solidFill>
                  <a:srgbClr val="CFD0D8"/>
                </a:solidFill>
                <a:latin typeface="Consolas"/>
                <a:ea typeface="Consolas"/>
                <a:cs typeface="Consolas"/>
                <a:sym typeface="Consolas"/>
              </a:rPr>
              <a:t>// 'cursos/12345' é o _id do curso de "Sistemas de Informação"FOR aluno IN 1..1 INBOUND 'cursos/12345' matriculas RETURN { nome_aluno: aluno.nome, cpf_aluno: aluno.cpf }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5732561" y="8628906"/>
            <a:ext cx="11394876" cy="4854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000">
                <a:solidFill>
                  <a:srgbClr val="CFD0D8"/>
                </a:solidFill>
                <a:latin typeface="Arimo"/>
                <a:ea typeface="Arimo"/>
                <a:cs typeface="Arimo"/>
                <a:sym typeface="Arimo"/>
              </a:rPr>
              <a:t>Consultar relações complexas é eficiente e direto no modelo de grafo.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A2A2D">
                <a:alpha val="90196"/>
              </a:srgbClr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1430000" y="0"/>
            <a:ext cx="6858000" cy="10287000"/>
            <a:chOff x="0" y="0"/>
            <a:chExt cx="9144000" cy="13716000"/>
          </a:xfrm>
        </p:grpSpPr>
        <p:sp>
          <p:nvSpPr>
            <p:cNvPr name="Freeform 7" id="7" descr="preencoded.png"/>
            <p:cNvSpPr/>
            <p:nvPr/>
          </p:nvSpPr>
          <p:spPr>
            <a:xfrm flipH="false" flipV="false" rot="0">
              <a:off x="0" y="0"/>
              <a:ext cx="914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992238" y="1628329"/>
            <a:ext cx="7662714" cy="9431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true">
                <a:solidFill>
                  <a:srgbClr val="CBCCCE"/>
                </a:solidFill>
                <a:latin typeface="Arimo Bold"/>
                <a:ea typeface="Arimo Bold"/>
                <a:cs typeface="Arimo Bold"/>
                <a:sym typeface="Arimo Bold"/>
              </a:rPr>
              <a:t>Recursos e Referências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92238" y="3571577"/>
            <a:ext cx="9445526" cy="5584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9902" indent="-164951" lvl="1">
              <a:lnSpc>
                <a:spcPts val="3562"/>
              </a:lnSpc>
              <a:buFont typeface="Arial"/>
              <a:buChar char="•"/>
            </a:pPr>
            <a:r>
              <a:rPr lang="en-US" b="true" sz="2187">
                <a:solidFill>
                  <a:srgbClr val="CFD0D8"/>
                </a:solidFill>
                <a:latin typeface="Arimo Bold"/>
                <a:ea typeface="Arimo Bold"/>
                <a:cs typeface="Arimo Bold"/>
                <a:sym typeface="Arimo Bold"/>
              </a:rPr>
              <a:t>Site Oficial do ArangoDB:</a:t>
            </a:r>
            <a:r>
              <a:rPr lang="en-US" sz="2187">
                <a:solidFill>
                  <a:srgbClr val="CFD0D8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2187" u="sng">
                <a:solidFill>
                  <a:srgbClr val="D5D5D8"/>
                </a:solidFill>
                <a:latin typeface="Arimo"/>
                <a:ea typeface="Arimo"/>
                <a:cs typeface="Arimo"/>
                <a:sym typeface="Arimo"/>
                <a:hlinkClick r:id="rId5" tooltip="https://www.arangodb.com/"/>
              </a:rPr>
              <a:t>https://www.arangodb.com/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92238" y="4124325"/>
            <a:ext cx="9445526" cy="1012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9902" indent="-164951" lvl="1">
              <a:lnSpc>
                <a:spcPts val="3562"/>
              </a:lnSpc>
              <a:buFont typeface="Arial"/>
              <a:buChar char="•"/>
            </a:pPr>
            <a:r>
              <a:rPr lang="en-US" b="true" sz="2187">
                <a:solidFill>
                  <a:srgbClr val="CFD0D8"/>
                </a:solidFill>
                <a:latin typeface="Arimo Bold"/>
                <a:ea typeface="Arimo Bold"/>
                <a:cs typeface="Arimo Bold"/>
                <a:sym typeface="Arimo Bold"/>
              </a:rPr>
              <a:t>Documentação Oficial da AQL:</a:t>
            </a:r>
            <a:r>
              <a:rPr lang="en-US" sz="2187">
                <a:solidFill>
                  <a:srgbClr val="CFD0D8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2187" u="sng">
                <a:solidFill>
                  <a:srgbClr val="D5D5D8"/>
                </a:solidFill>
                <a:latin typeface="Arimo"/>
                <a:ea typeface="Arimo"/>
                <a:cs typeface="Arimo"/>
                <a:sym typeface="Arimo"/>
                <a:hlinkClick r:id="rId6" tooltip="https://www.arangodb.com/docs/stable/aql/"/>
              </a:rPr>
              <a:t>https://www.arangodb.com/docs/stable/aql/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92238" y="5130701"/>
            <a:ext cx="9445526" cy="5584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9902" indent="-164951" lvl="1">
              <a:lnSpc>
                <a:spcPts val="3562"/>
              </a:lnSpc>
              <a:buFont typeface="Arial"/>
              <a:buChar char="•"/>
            </a:pPr>
            <a:r>
              <a:rPr lang="en-US" b="true" sz="2187">
                <a:solidFill>
                  <a:srgbClr val="CFD0D8"/>
                </a:solidFill>
                <a:latin typeface="Arimo Bold"/>
                <a:ea typeface="Arimo Bold"/>
                <a:cs typeface="Arimo Bold"/>
                <a:sym typeface="Arimo Bold"/>
              </a:rPr>
              <a:t>Tutoriais para Iniciantes:</a:t>
            </a:r>
            <a:r>
              <a:rPr lang="en-US" sz="2187">
                <a:solidFill>
                  <a:srgbClr val="CFD0D8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2187" u="sng">
                <a:solidFill>
                  <a:srgbClr val="D5D5D8"/>
                </a:solidFill>
                <a:latin typeface="Arimo"/>
                <a:ea typeface="Arimo"/>
                <a:cs typeface="Arimo"/>
                <a:sym typeface="Arimo"/>
                <a:hlinkClick r:id="rId7" tooltip="https://www.arangodb.com/tutorials/"/>
              </a:rPr>
              <a:t>https://www.arangodb.com/tutorials/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92238" y="5683449"/>
            <a:ext cx="9445526" cy="1012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9902" indent="-164951" lvl="1">
              <a:lnSpc>
                <a:spcPts val="3562"/>
              </a:lnSpc>
              <a:buFont typeface="Arial"/>
              <a:buChar char="•"/>
            </a:pPr>
            <a:r>
              <a:rPr lang="en-US" b="true" sz="2187">
                <a:solidFill>
                  <a:srgbClr val="CFD0D8"/>
                </a:solidFill>
                <a:latin typeface="Arimo Bold"/>
                <a:ea typeface="Arimo Bold"/>
                <a:cs typeface="Arimo Bold"/>
                <a:sym typeface="Arimo Bold"/>
              </a:rPr>
              <a:t>Repositório do Projeto SIGA-DB no GitHub:</a:t>
            </a:r>
            <a:r>
              <a:rPr lang="en-US" sz="2187">
                <a:solidFill>
                  <a:srgbClr val="CFD0D8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2187" u="sng">
                <a:solidFill>
                  <a:srgbClr val="D5D5D8"/>
                </a:solidFill>
                <a:latin typeface="Arimo"/>
                <a:ea typeface="Arimo"/>
                <a:cs typeface="Arimo"/>
                <a:sym typeface="Arimo"/>
                <a:hlinkClick r:id="rId8" tooltip="https://github.com/Pedro-E-Rodrigues/Projeto_BD.git"/>
              </a:rPr>
              <a:t>https://github.com/Pedro-E-Rodrigues/Projeto_BD.git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92238" y="6909644"/>
            <a:ext cx="9445526" cy="1012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CFD0D8"/>
                </a:solidFill>
                <a:latin typeface="Arimo"/>
                <a:ea typeface="Arimo"/>
                <a:cs typeface="Arimo"/>
                <a:sym typeface="Arimo"/>
              </a:rPr>
              <a:t>Explore mais sobre o ArangoDB e nosso projeto através desses links úteis.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DAGsD0zn-z4</dc:identifier>
  <dcterms:modified xsi:type="dcterms:W3CDTF">2011-08-01T06:04:30Z</dcterms:modified>
  <cp:revision>1</cp:revision>
  <dc:title>SIGA-DB-Um-Sistema-de-Gestao-Academica-com-ArangoDB.pptx</dc:title>
</cp:coreProperties>
</file>